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9"/>
  </p:notesMasterIdLst>
  <p:sldIdLst>
    <p:sldId id="256" r:id="rId2"/>
    <p:sldId id="259" r:id="rId3"/>
    <p:sldId id="262" r:id="rId4"/>
    <p:sldId id="282" r:id="rId5"/>
    <p:sldId id="290" r:id="rId6"/>
    <p:sldId id="295" r:id="rId7"/>
    <p:sldId id="293" r:id="rId8"/>
    <p:sldId id="294" r:id="rId9"/>
    <p:sldId id="291" r:id="rId10"/>
    <p:sldId id="283" r:id="rId11"/>
    <p:sldId id="284" r:id="rId12"/>
    <p:sldId id="289" r:id="rId13"/>
    <p:sldId id="286" r:id="rId14"/>
    <p:sldId id="287" r:id="rId15"/>
    <p:sldId id="264" r:id="rId16"/>
    <p:sldId id="288" r:id="rId17"/>
    <p:sldId id="279" r:id="rId18"/>
  </p:sldIdLst>
  <p:sldSz cx="18288000" cy="10287000"/>
  <p:notesSz cx="6858000" cy="9144000"/>
  <p:embeddedFontLst>
    <p:embeddedFont>
      <p:font typeface="Aileron" panose="020B0604020202020204" charset="0"/>
      <p:regular r:id="rId20"/>
    </p:embeddedFont>
    <p:embeddedFont>
      <p:font typeface="Aileron Bold" panose="020B0604020202020204" charset="0"/>
      <p:regular r:id="rId21"/>
    </p:embeddedFont>
    <p:embeddedFont>
      <p:font typeface="Brush Script MT" panose="03060802040406070304" pitchFamily="66" charset="0"/>
      <p:italic r:id="rId22"/>
    </p:embeddedFont>
    <p:embeddedFont>
      <p:font typeface="Comic Sans MS" panose="030F0702030302020204" pitchFamily="66" charset="0"/>
      <p:regular r:id="rId23"/>
      <p:bold r:id="rId24"/>
      <p:italic r:id="rId25"/>
      <p:boldItalic r:id="rId26"/>
    </p:embeddedFont>
    <p:embeddedFont>
      <p:font typeface="HK Modular" panose="020B0604020202020204" charset="0"/>
      <p:regular r:id="rId27"/>
    </p:embeddedFont>
    <p:embeddedFont>
      <p:font typeface="MV Boli" panose="02000500030200090000" pitchFamily="2" charset="0"/>
      <p:regular r:id="rId28"/>
    </p:embeddedFont>
    <p:embeddedFont>
      <p:font typeface="Open Sauce" panose="020B0604020202020204" charset="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 autoAdjust="0"/>
    <p:restoredTop sz="94601" autoAdjust="0"/>
  </p:normalViewPr>
  <p:slideViewPr>
    <p:cSldViewPr>
      <p:cViewPr varScale="1">
        <p:scale>
          <a:sx n="50" d="100"/>
          <a:sy n="50" d="100"/>
        </p:scale>
        <p:origin x="24" y="3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jpeg>
</file>

<file path=ppt/media/image26.png>
</file>

<file path=ppt/media/image27.svg>
</file>

<file path=ppt/media/image28.png>
</file>

<file path=ppt/media/image29.svg>
</file>

<file path=ppt/media/image3.sv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3BBEAE-C521-4370-9AF0-E9DE2B7AE8F2}" type="datetimeFigureOut">
              <a:rPr lang="fr-FR" smtClean="0"/>
              <a:t>05/05/2025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8BE2C3-FC88-4903-9734-75B2A66BEC16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477553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447715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F2DE3B-ADD1-CA4B-68FF-FB234C8D23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9F01CB27-5F2E-6546-B59A-A98CF905351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02D820AA-185C-CE8F-256F-07AF0E4024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8BF6F9D-79E3-F474-D4EA-F5AA0CC07D0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973633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AB8D19-DA1B-2B3F-EFC9-4B13C8B533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33622ED-7F86-5432-7545-2D81804986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5A5FDA54-1DDA-FF43-A185-90CF1A810D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974A062-F10F-F82C-FB42-DB91F5B868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66633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B06A9-0559-3053-AD2A-484F197423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39C80A25-3A79-0EEA-01EB-538B1E2958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715FD04F-7ACF-D957-E078-CDE2A03561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685AA1F-406B-B034-35C2-7618CC96F7C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104036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B47C8E-5885-B7AB-0BC6-A072088C06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2373AE5-262C-88F2-5BC5-83B444A0C8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EA2D8C0-AA72-DB03-D6AD-B9BA47E693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8C66F9-B894-3349-2922-7B016BC1B7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70234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CD8DC-DE9E-A2EB-CDBF-113C37898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6B9210F-2A11-6F43-AD16-1A59DFB44CB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E0571361-CE17-8B6D-E2D0-2648CA84AF7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DB0D32C-E303-AFC1-8410-F13F509019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767614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00269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4B5ED2-AA79-33DE-653F-1DDCB4408B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712EDF88-9D12-4398-8CC1-868D2E5D989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19AAA6DC-A459-8B28-4E27-E9F45DE816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023D40B5-7405-6FC5-D8F3-11976226462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14677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2D98F1-5C91-CE52-7351-228EBADD97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695E1AF4-8F18-E141-010D-5B9D50135B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DF1EBCF4-BE2E-A146-6D95-D27425DFCA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BF96B89-7D0A-7AC5-DC01-A0E344F17F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57060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6D1DB5-62CE-9776-2EE9-4D91F00859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25419F6-397A-5FCC-C2BB-D126E9F8A8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828AF009-DA28-49D6-BD56-E862C74C04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6B61DDF-E2A7-8AB8-217C-F2291A1A28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1357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703AF2-A976-0C26-0E6A-9DE57C8BBF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1512089E-1831-205F-BF5C-1884F2909A8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344BA75-AC7E-6184-1891-5A2357B2BB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27CE1B5-8662-A3D8-BD47-AFC090C0654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06287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1F9E73-322B-0D4F-26DE-0EC8F42003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05A0676C-D232-3955-82A5-44C1F6F00D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98D200B6-FCCB-E909-E194-A5FF4C3B44C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45EB381-A123-A127-6AB5-A4D9A5612B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081297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F970DC-2C6E-11B9-082C-8B4AF830A7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DC9E0117-17FD-2974-37C7-F24A6177334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2C45A72C-578E-4B58-A88D-457F43B6CF8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9F459B3-453C-822C-45CF-464BFF7217B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627490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A3714F-3463-335C-3A92-A4E486C0F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>
            <a:extLst>
              <a:ext uri="{FF2B5EF4-FFF2-40B4-BE49-F238E27FC236}">
                <a16:creationId xmlns:a16="http://schemas.microsoft.com/office/drawing/2014/main" id="{C8387303-D1CF-DD8D-97DF-28082614AAC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>
            <a:extLst>
              <a:ext uri="{FF2B5EF4-FFF2-40B4-BE49-F238E27FC236}">
                <a16:creationId xmlns:a16="http://schemas.microsoft.com/office/drawing/2014/main" id="{B9AF5D9D-EB36-53DA-31A4-54975875FC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F33B88-D0DB-8C7B-7B48-3327DE3647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48BE2C3-FC88-4903-9734-75B2A66BEC16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92066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‹N°›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4.sv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6.svg"/><Relationship Id="rId7" Type="http://schemas.openxmlformats.org/officeDocument/2006/relationships/image" Target="../media/image20.sv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png"/><Relationship Id="rId5" Type="http://schemas.openxmlformats.org/officeDocument/2006/relationships/image" Target="../media/image18.svg"/><Relationship Id="rId4" Type="http://schemas.openxmlformats.org/officeDocument/2006/relationships/image" Target="../media/image17.png"/><Relationship Id="rId9" Type="http://schemas.openxmlformats.org/officeDocument/2006/relationships/image" Target="../media/image22.sv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svg"/><Relationship Id="rId3" Type="http://schemas.openxmlformats.org/officeDocument/2006/relationships/image" Target="../media/image24.svg"/><Relationship Id="rId7" Type="http://schemas.openxmlformats.org/officeDocument/2006/relationships/image" Target="../media/image28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png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6545" b="-21232"/>
            </a:stretch>
          </a:blipFill>
        </p:spPr>
        <p:txBody>
          <a:bodyPr/>
          <a:lstStyle/>
          <a:p>
            <a:endParaRPr lang="fr-FR" dirty="0"/>
          </a:p>
        </p:txBody>
      </p:sp>
      <p:sp>
        <p:nvSpPr>
          <p:cNvPr id="3" name="Freeform 3"/>
          <p:cNvSpPr/>
          <p:nvPr/>
        </p:nvSpPr>
        <p:spPr>
          <a:xfrm>
            <a:off x="0" y="1415782"/>
            <a:ext cx="18410978" cy="6661427"/>
          </a:xfrm>
          <a:custGeom>
            <a:avLst/>
            <a:gdLst/>
            <a:ahLst/>
            <a:cxnLst/>
            <a:rect l="l" t="t" r="r" b="b"/>
            <a:pathLst>
              <a:path w="18410978" h="6661427">
                <a:moveTo>
                  <a:pt x="0" y="0"/>
                </a:moveTo>
                <a:lnTo>
                  <a:pt x="18410978" y="0"/>
                </a:lnTo>
                <a:lnTo>
                  <a:pt x="18410978" y="6661427"/>
                </a:lnTo>
                <a:lnTo>
                  <a:pt x="0" y="666142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21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TextBox 5"/>
          <p:cNvSpPr txBox="1"/>
          <p:nvPr/>
        </p:nvSpPr>
        <p:spPr>
          <a:xfrm>
            <a:off x="571944" y="2764991"/>
            <a:ext cx="17144112" cy="276998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 spc="-179" dirty="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PROJET </a:t>
            </a:r>
            <a:r>
              <a:rPr lang="en-US" sz="9000" spc="-179" dirty="0" err="1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MLOps</a:t>
            </a:r>
            <a:endParaRPr lang="en-US" sz="9000" spc="-179" dirty="0">
              <a:solidFill>
                <a:srgbClr val="FFFFFF"/>
              </a:solidFill>
              <a:latin typeface="HK Modular"/>
              <a:ea typeface="HK Modular"/>
              <a:cs typeface="HK Modular"/>
              <a:sym typeface="HK Modular"/>
            </a:endParaRPr>
          </a:p>
          <a:p>
            <a:pPr algn="ctr">
              <a:lnSpc>
                <a:spcPts val="10800"/>
              </a:lnSpc>
            </a:pPr>
            <a:r>
              <a:rPr lang="en-US" sz="9000" spc="-179" dirty="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Météo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3810000" y="9317333"/>
            <a:ext cx="16687800" cy="35131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980"/>
              </a:lnSpc>
              <a:spcBef>
                <a:spcPct val="0"/>
              </a:spcBef>
            </a:pPr>
            <a:r>
              <a:rPr lang="en-US" sz="2128" dirty="0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Mentor : Antoine Fradin I </a:t>
            </a:r>
            <a:r>
              <a:rPr lang="fr-FR" sz="2128" dirty="0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Membres de l'équipe : Gael …, Clément Simonin et Christophe Levra</a:t>
            </a:r>
            <a:endParaRPr lang="en-US" sz="2128" dirty="0">
              <a:solidFill>
                <a:srgbClr val="FFFFFF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FDBF0ED5-36C3-90E1-F90B-CBE5B3CCD03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48400" y="5676900"/>
            <a:ext cx="6062662" cy="305039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564B97-FE97-EB32-AAC0-8A3486716C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4B797D0-9F0E-BC0B-B9F6-ED73EA9CBE2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4D46738-56FB-693D-0E1C-E8273D3BF121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10D5799-4DB8-152C-8959-1F23895578D6}"/>
              </a:ext>
            </a:extLst>
          </p:cNvPr>
          <p:cNvSpPr/>
          <p:nvPr/>
        </p:nvSpPr>
        <p:spPr>
          <a:xfrm rot="5400000" flipV="1">
            <a:off x="1257300" y="-7168317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dirty="0"/>
              <a:t>V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9D91D6F-E441-2A0E-AB4B-300B4E86137C}"/>
              </a:ext>
            </a:extLst>
          </p:cNvPr>
          <p:cNvSpPr txBox="1"/>
          <p:nvPr/>
        </p:nvSpPr>
        <p:spPr>
          <a:xfrm>
            <a:off x="228600" y="922719"/>
            <a:ext cx="173560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3.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API de prédiction avec FastAPI, </a:t>
            </a:r>
            <a:r>
              <a:rPr lang="fr-FR" sz="3600" b="1" dirty="0" err="1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Database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 avec PostgreSQL &amp; Tests unitaires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8E1A88FA-4E8E-8CDB-2DC5-823DB27DD696}"/>
              </a:ext>
            </a:extLst>
          </p:cNvPr>
          <p:cNvSpPr txBox="1"/>
          <p:nvPr/>
        </p:nvSpPr>
        <p:spPr>
          <a:xfrm>
            <a:off x="542762" y="2353081"/>
            <a:ext cx="17526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    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Endpoint /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prend une requête JSON et retourne Yes/No + proba.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 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Endpoint /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retrain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déclenche le DAG Airflow de réentraînement.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■ 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Endpoint /login : authentification sécurisée (JWT), intégrée à une base de données PostgreSQL.</a:t>
            </a:r>
            <a:endParaRPr lang="fr-FR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3B8C7DA-8302-A6D1-644B-BD6693394DB5}"/>
              </a:ext>
            </a:extLst>
          </p:cNvPr>
          <p:cNvSpPr txBox="1"/>
          <p:nvPr/>
        </p:nvSpPr>
        <p:spPr>
          <a:xfrm>
            <a:off x="542762" y="4799548"/>
            <a:ext cx="1171487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Tests de l’API 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 A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vec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pytest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vérifiant authentification, réponse JSON, validation des inputs.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endParaRPr lang="fr-FR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5" name="ZoneTexte 9">
            <a:extLst>
              <a:ext uri="{FF2B5EF4-FFF2-40B4-BE49-F238E27FC236}">
                <a16:creationId xmlns:a16="http://schemas.microsoft.com/office/drawing/2014/main" id="{FB0ED376-F8CA-8993-DEFA-6B0E38CD69D5}"/>
              </a:ext>
            </a:extLst>
          </p:cNvPr>
          <p:cNvSpPr txBox="1"/>
          <p:nvPr/>
        </p:nvSpPr>
        <p:spPr>
          <a:xfrm>
            <a:off x="530236" y="6570334"/>
            <a:ext cx="57246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Tests unitaires 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T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 des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endpoints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		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701868B-2983-2D39-6645-826084EBB5F0}"/>
              </a:ext>
            </a:extLst>
          </p:cNvPr>
          <p:cNvSpPr txBox="1"/>
          <p:nvPr/>
        </p:nvSpPr>
        <p:spPr>
          <a:xfrm>
            <a:off x="8382000" y="7073622"/>
            <a:ext cx="899861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Suggestion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Comic Sans MS" panose="030F0702030302020204" pitchFamily="66" charset="0"/>
                <a:cs typeface="Arial" panose="020B0604020202020204" pitchFamily="34" charset="0"/>
              </a:rPr>
              <a:t> - 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Expliciter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FastAPI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expose /</a:t>
            </a: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, /</a:t>
            </a: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retrain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, /login.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Authentification JWT liée à PostgreSQL.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API intégrée dans le pipeline </a:t>
            </a: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Airflow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(ex: déclenche le DAG 2).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Gestion des erreurs et retours cohérents en JSON. </a:t>
            </a:r>
          </a:p>
        </p:txBody>
      </p:sp>
    </p:spTree>
    <p:extLst>
      <p:ext uri="{BB962C8B-B14F-4D97-AF65-F5344CB8AC3E}">
        <p14:creationId xmlns:p14="http://schemas.microsoft.com/office/powerpoint/2010/main" val="131501788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7AAFDB-E0ED-FE6D-C096-1B4348331C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E006BCD-AEE2-A674-7024-F1C0188B20B0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34F8AF3-DE6C-38E7-9B17-E741ECF9BF0B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C45DCE98-542F-1FE3-5D11-EE0942C3E602}"/>
              </a:ext>
            </a:extLst>
          </p:cNvPr>
          <p:cNvSpPr/>
          <p:nvPr/>
        </p:nvSpPr>
        <p:spPr>
          <a:xfrm rot="5400000" flipV="1">
            <a:off x="571500" y="-7162800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dirty="0"/>
              <a:t>V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132E29F-1116-9B96-B568-85BB006A79FD}"/>
              </a:ext>
            </a:extLst>
          </p:cNvPr>
          <p:cNvSpPr txBox="1"/>
          <p:nvPr/>
        </p:nvSpPr>
        <p:spPr>
          <a:xfrm>
            <a:off x="228600" y="922719"/>
            <a:ext cx="156472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4.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Tracking, Monitoring &amp; Détection de dérives de données avec MLflow</a:t>
            </a: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7A3A39EB-E3B6-9938-DBA3-26FF9BFC63C7}"/>
              </a:ext>
            </a:extLst>
          </p:cNvPr>
          <p:cNvSpPr txBox="1"/>
          <p:nvPr/>
        </p:nvSpPr>
        <p:spPr>
          <a:xfrm>
            <a:off x="510436" y="2475590"/>
            <a:ext cx="12438020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Intégration de MLFlow pour le tracking d'expériences et le versioning de modèles.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Tracking: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o Enregistrement des métriques, hyperparamètres, artefacts.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o Versioning des modèles dans MLflow Model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Registry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Suivi des performances du modèle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Détection de dérive de données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</a:rPr>
              <a:t>		</a:t>
            </a:r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oneTexte 5">
            <a:extLst>
              <a:ext uri="{FF2B5EF4-FFF2-40B4-BE49-F238E27FC236}">
                <a16:creationId xmlns:a16="http://schemas.microsoft.com/office/drawing/2014/main" id="{9701868B-2983-2D39-6645-826084EBB5F0}"/>
              </a:ext>
            </a:extLst>
          </p:cNvPr>
          <p:cNvSpPr txBox="1"/>
          <p:nvPr/>
        </p:nvSpPr>
        <p:spPr>
          <a:xfrm>
            <a:off x="9555434" y="6286500"/>
            <a:ext cx="7818166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Suggestion : </a:t>
            </a:r>
          </a:p>
          <a:p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À expliciter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Suivi complet : métriques, artefacts, version modèle.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Détection de dérives.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Versionning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dans </a:t>
            </a: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MLflow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Model </a:t>
            </a: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Registry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Suivi automatisé des performances post-déploiement </a:t>
            </a:r>
          </a:p>
          <a:p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(latence, F1, dérives).</a:t>
            </a:r>
          </a:p>
        </p:txBody>
      </p:sp>
    </p:spTree>
    <p:extLst>
      <p:ext uri="{BB962C8B-B14F-4D97-AF65-F5344CB8AC3E}">
        <p14:creationId xmlns:p14="http://schemas.microsoft.com/office/powerpoint/2010/main" val="24983712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9ACED8-502A-74D6-C44A-F02C906F9A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66786D64-C1FB-8CB3-FFCF-0B76CD6F1B7D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63EB4AD-887C-22F7-935D-E3B3F12E0A60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656CCF23-283C-2D68-E2E1-91A1FD54D9F1}"/>
              </a:ext>
            </a:extLst>
          </p:cNvPr>
          <p:cNvSpPr/>
          <p:nvPr/>
        </p:nvSpPr>
        <p:spPr>
          <a:xfrm rot="5400000" flipV="1">
            <a:off x="342900" y="-7086600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dirty="0"/>
              <a:t>V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890A378-E169-34EE-5243-C95A36313F44}"/>
              </a:ext>
            </a:extLst>
          </p:cNvPr>
          <p:cNvSpPr txBox="1"/>
          <p:nvPr/>
        </p:nvSpPr>
        <p:spPr>
          <a:xfrm>
            <a:off x="228600" y="922719"/>
            <a:ext cx="104326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5.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Orchestration &amp; Automatisation avec Airflow</a:t>
            </a: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3095A054-E4E2-393D-FDC5-6C6CFD4E821A}"/>
              </a:ext>
            </a:extLst>
          </p:cNvPr>
          <p:cNvSpPr txBox="1"/>
          <p:nvPr/>
        </p:nvSpPr>
        <p:spPr>
          <a:xfrm>
            <a:off x="9100430" y="2824213"/>
            <a:ext cx="8484295" cy="7478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DAGs Airflow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                    </a:t>
            </a:r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split_data_dag : ingestion automatique quotidienne 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simulée.                                           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o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 DAG 1 ingère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les nouvelles données    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(CSV pré-découpé).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training_dag.py : réentraînement automatique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hebdomadaire d’un modèle ML, ou si une dérive est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détectée, avec extraction de nouvelles données depuis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une API, ou sur appels explicites de cette même API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/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retrain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o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 DAG 2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est appelé manuellement via FastAPI.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prediction_dag.py : automatisation du processus de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génération de prédictions à partir d’un modèle ML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déjà entraîné.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o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 DAG3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utilise un modèle existant, versionné,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validé et stocké dans MLflow, dans un registre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ML (MLflow Model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Registry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Suivi automatisé via Airflow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Logs centralisés via Airflow &amp; Alertes via Airflow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</a:rPr>
              <a:t>		</a:t>
            </a:r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4908158-AB7A-5308-32E7-1BDE722AAE2C}"/>
              </a:ext>
            </a:extLst>
          </p:cNvPr>
          <p:cNvSpPr txBox="1"/>
          <p:nvPr/>
        </p:nvSpPr>
        <p:spPr>
          <a:xfrm>
            <a:off x="228600" y="1625450"/>
            <a:ext cx="16687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Cette section précise comment les prédictions sont orchestrées avec </a:t>
            </a:r>
            <a:r>
              <a:rPr lang="fr-FR" sz="20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Airflow</a:t>
            </a:r>
            <a:r>
              <a:rPr lang="fr-FR" sz="2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ainsi que la structure et les composants du pipeline de prédiction. Vous pouvez observer une tâche d’ingestion de données par lot, sur la base de fichiers CSV pré-découpés simulant l’arrivée quotidienne de nouvelles données, ces dernières étant stockées localement. </a:t>
            </a:r>
          </a:p>
        </p:txBody>
      </p:sp>
      <p:pic>
        <p:nvPicPr>
          <p:cNvPr id="8" name="Graphique 7">
            <a:extLst>
              <a:ext uri="{FF2B5EF4-FFF2-40B4-BE49-F238E27FC236}">
                <a16:creationId xmlns:a16="http://schemas.microsoft.com/office/drawing/2014/main" id="{E98A911E-CF48-0BBA-DB43-254F0F49898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4904" y="3308444"/>
            <a:ext cx="8484296" cy="4767610"/>
          </a:xfrm>
          <a:prstGeom prst="rect">
            <a:avLst/>
          </a:prstGeom>
        </p:spPr>
      </p:pic>
      <p:sp>
        <p:nvSpPr>
          <p:cNvPr id="9" name="ZoneTexte 9">
            <a:extLst>
              <a:ext uri="{FF2B5EF4-FFF2-40B4-BE49-F238E27FC236}">
                <a16:creationId xmlns:a16="http://schemas.microsoft.com/office/drawing/2014/main" id="{3E5A7633-7560-4169-40C0-13A006F9E82E}"/>
              </a:ext>
            </a:extLst>
          </p:cNvPr>
          <p:cNvSpPr txBox="1"/>
          <p:nvPr/>
        </p:nvSpPr>
        <p:spPr>
          <a:xfrm>
            <a:off x="72558" y="8412897"/>
            <a:ext cx="876664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fr-FR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Diagramme des DAGs </a:t>
            </a:r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montrant le workflow des données avec </a:t>
            </a:r>
            <a:r>
              <a:rPr lang="fr-FR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 pipelines </a:t>
            </a:r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pPr algn="ctr"/>
            <a:r>
              <a:rPr lang="fr-FR" b="1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Splitting</a:t>
            </a:r>
            <a:r>
              <a:rPr lang="fr-FR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phase</a:t>
            </a:r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fr-FR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Training Pipeline </a:t>
            </a:r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(hebdomadaire),                               </a:t>
            </a:r>
          </a:p>
          <a:p>
            <a:pPr algn="ctr"/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 </a:t>
            </a:r>
            <a:r>
              <a:rPr lang="fr-FR" b="1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</a:t>
            </a:r>
            <a:r>
              <a:rPr lang="fr-FR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Pipeline </a:t>
            </a:r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(quotidien)</a:t>
            </a:r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1941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36BB24-2AEA-226D-B908-6B8B6C83BD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A8767BE8-0EB3-07FA-D300-873A1E88BB0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30B6E818-3D0E-CBFB-D5FC-8A9FCEA47120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D0E48AF0-B18D-ECDA-217D-6C0E111AB6E1}"/>
              </a:ext>
            </a:extLst>
          </p:cNvPr>
          <p:cNvSpPr/>
          <p:nvPr/>
        </p:nvSpPr>
        <p:spPr>
          <a:xfrm rot="5400000" flipV="1">
            <a:off x="975464" y="-7010400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dirty="0"/>
              <a:t>V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31F24DC-79E2-A81E-6783-BFBF8EBEACE8}"/>
              </a:ext>
            </a:extLst>
          </p:cNvPr>
          <p:cNvSpPr txBox="1"/>
          <p:nvPr/>
        </p:nvSpPr>
        <p:spPr>
          <a:xfrm>
            <a:off x="228600" y="922719"/>
            <a:ext cx="72669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6.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Tests et CI/CD avec </a:t>
            </a:r>
            <a:r>
              <a:rPr lang="fr-FR" sz="3600" b="1" dirty="0" err="1">
                <a:solidFill>
                  <a:schemeClr val="bg1">
                    <a:lumMod val="95000"/>
                  </a:schemeClr>
                </a:solidFill>
              </a:rPr>
              <a:t>Github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actions</a:t>
            </a:r>
            <a:endParaRPr lang="fr-FR" sz="3600" b="1" dirty="0">
              <a:solidFill>
                <a:schemeClr val="bg1">
                  <a:lumMod val="95000"/>
                </a:schemeClr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66C5CE6B-CAD0-8D81-A515-1B08BDC8DF5F}"/>
              </a:ext>
            </a:extLst>
          </p:cNvPr>
          <p:cNvSpPr txBox="1"/>
          <p:nvPr/>
        </p:nvSpPr>
        <p:spPr>
          <a:xfrm>
            <a:off x="510436" y="2475590"/>
            <a:ext cx="1126462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Login sécurisé : via JWT </a:t>
            </a:r>
            <a:r>
              <a:rPr lang="fr-FR" sz="2400" b="1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token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avec stockage en base.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Tests unitaires &amp; intégration.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Scripts et API testés avec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pytest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■ Vérification des entrées utilisateur, robustesse aux erreurs.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Chaîne CI/CD :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Déploiement automatisé avec GitHub Actions :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o Tests à chaque push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o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Build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push Docker image si succès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</a:rPr>
              <a:t>		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Déploiement automatique sur une VM, Docker Compose		</a:t>
            </a:r>
          </a:p>
        </p:txBody>
      </p:sp>
      <p:sp>
        <p:nvSpPr>
          <p:cNvPr id="5" name="ZoneTexte 5">
            <a:extLst>
              <a:ext uri="{FF2B5EF4-FFF2-40B4-BE49-F238E27FC236}">
                <a16:creationId xmlns:a16="http://schemas.microsoft.com/office/drawing/2014/main" id="{9701868B-2983-2D39-6645-826084EBB5F0}"/>
              </a:ext>
            </a:extLst>
          </p:cNvPr>
          <p:cNvSpPr txBox="1"/>
          <p:nvPr/>
        </p:nvSpPr>
        <p:spPr>
          <a:xfrm>
            <a:off x="7315200" y="7277964"/>
            <a:ext cx="10129696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Suggestion - A intégrer 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Chaîne complète CI/CD : test → </a:t>
            </a: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build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Docker → déploiement.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Scripts testés avec </a:t>
            </a: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pytest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, validation JSON, sécurité d’authentification.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Déploiement automatisé via Docker Compose.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bg1"/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87982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F54A6-9B18-D749-3FDE-2B473D0179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3481F62B-3B31-3E0C-0F67-E9E5AB77552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A278B413-CF03-F546-8DE4-5CAB525F87ED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7FEBA8EF-6599-ED73-AF99-BB3C82D5E8EF}"/>
              </a:ext>
            </a:extLst>
          </p:cNvPr>
          <p:cNvSpPr/>
          <p:nvPr/>
        </p:nvSpPr>
        <p:spPr>
          <a:xfrm rot="5400000" flipV="1">
            <a:off x="975464" y="-7162800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dirty="0"/>
              <a:t>V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EADE4E62-3F7E-16F4-6E6C-CB52520EC943}"/>
              </a:ext>
            </a:extLst>
          </p:cNvPr>
          <p:cNvSpPr txBox="1"/>
          <p:nvPr/>
        </p:nvSpPr>
        <p:spPr>
          <a:xfrm>
            <a:off x="228600" y="922719"/>
            <a:ext cx="91105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7.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Interface utilisateur avec </a:t>
            </a:r>
            <a:r>
              <a:rPr lang="fr-FR" sz="3600" b="1" dirty="0" err="1">
                <a:solidFill>
                  <a:schemeClr val="bg1">
                    <a:lumMod val="95000"/>
                  </a:schemeClr>
                </a:solidFill>
              </a:rPr>
              <a:t>Streamlit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frontend</a:t>
            </a:r>
            <a:endParaRPr lang="fr-FR" sz="3600" b="1" dirty="0">
              <a:solidFill>
                <a:schemeClr val="bg1">
                  <a:lumMod val="95000"/>
                </a:schemeClr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94E281D6-618D-680E-88CB-F7DF2918C055}"/>
              </a:ext>
            </a:extLst>
          </p:cNvPr>
          <p:cNvSpPr txBox="1"/>
          <p:nvPr/>
        </p:nvSpPr>
        <p:spPr>
          <a:xfrm>
            <a:off x="510436" y="3086100"/>
            <a:ext cx="15358756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Visualiser les résultats du modèle (prédictions, probabilités, graphiques).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Uploader des fichiers de données ou saisir des paramètres manuellement.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■ Consommer l’API FastAPI via des appels HTTP en arrière-plan (requêtes POST au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endpoint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Afficher des indicateurs de dérive ou de performance issus de MLflow.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Fonctionnalités du frontend.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Upload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d’un CSV ou saisie manuelle des données.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Affichage de la prédiction et probabilité.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Connexion API. </a:t>
            </a:r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■ Envoie les requêtes à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l’endpoint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/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 FastAPI avec login si activé.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		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DF39B83-35D3-7330-4873-8B10CB4427E3}"/>
              </a:ext>
            </a:extLst>
          </p:cNvPr>
          <p:cNvSpPr txBox="1"/>
          <p:nvPr/>
        </p:nvSpPr>
        <p:spPr>
          <a:xfrm>
            <a:off x="228600" y="1840938"/>
            <a:ext cx="175778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L’objectif est de présenter notre projet et de valider le bon fonctionnement de notre pipeline MLOps via une interface interactive.</a:t>
            </a:r>
          </a:p>
        </p:txBody>
      </p:sp>
      <p:sp>
        <p:nvSpPr>
          <p:cNvPr id="8" name="ZoneTexte 5">
            <a:extLst>
              <a:ext uri="{FF2B5EF4-FFF2-40B4-BE49-F238E27FC236}">
                <a16:creationId xmlns:a16="http://schemas.microsoft.com/office/drawing/2014/main" id="{9701868B-2983-2D39-6645-826084EBB5F0}"/>
              </a:ext>
            </a:extLst>
          </p:cNvPr>
          <p:cNvSpPr txBox="1"/>
          <p:nvPr/>
        </p:nvSpPr>
        <p:spPr>
          <a:xfrm>
            <a:off x="6553200" y="7470696"/>
            <a:ext cx="1117325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Suggestion - A souligner 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Upload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CSV ou saisie manuelle.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Requête POST envoyée à /</a:t>
            </a: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predict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Résultat : prédiction + proba + visualisation des indicateurs dérivés de </a:t>
            </a:r>
            <a:r>
              <a:rPr lang="fr-FR" sz="2400" dirty="0" err="1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MLflow</a:t>
            </a: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(prévoir une capture d’écran ?).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Exemple d’usage : "Utilisateur à Sydney → Probabilité de pluie demain : 75%.</a:t>
            </a:r>
          </a:p>
        </p:txBody>
      </p:sp>
    </p:spTree>
    <p:extLst>
      <p:ext uri="{BB962C8B-B14F-4D97-AF65-F5344CB8AC3E}">
        <p14:creationId xmlns:p14="http://schemas.microsoft.com/office/powerpoint/2010/main" val="1216779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08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>
            <a:off x="0" y="-555122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/>
          <p:cNvSpPr/>
          <p:nvPr/>
        </p:nvSpPr>
        <p:spPr>
          <a:xfrm>
            <a:off x="-3978478" y="641909"/>
            <a:ext cx="8588294" cy="6089881"/>
          </a:xfrm>
          <a:custGeom>
            <a:avLst/>
            <a:gdLst/>
            <a:ahLst/>
            <a:cxnLst/>
            <a:rect l="l" t="t" r="r" b="b"/>
            <a:pathLst>
              <a:path w="8588294" h="6089881">
                <a:moveTo>
                  <a:pt x="0" y="0"/>
                </a:moveTo>
                <a:lnTo>
                  <a:pt x="8588295" y="0"/>
                </a:lnTo>
                <a:lnTo>
                  <a:pt x="8588295" y="6089881"/>
                </a:lnTo>
                <a:lnTo>
                  <a:pt x="0" y="60898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5" name="Freeform 5"/>
          <p:cNvSpPr/>
          <p:nvPr/>
        </p:nvSpPr>
        <p:spPr>
          <a:xfrm>
            <a:off x="14818448" y="2962768"/>
            <a:ext cx="7315200" cy="724081"/>
          </a:xfrm>
          <a:custGeom>
            <a:avLst/>
            <a:gdLst/>
            <a:ahLst/>
            <a:cxnLst/>
            <a:rect l="l" t="t" r="r" b="b"/>
            <a:pathLst>
              <a:path w="7315200" h="724081">
                <a:moveTo>
                  <a:pt x="0" y="0"/>
                </a:moveTo>
                <a:lnTo>
                  <a:pt x="7315200" y="0"/>
                </a:lnTo>
                <a:lnTo>
                  <a:pt x="7315200" y="724081"/>
                </a:lnTo>
                <a:lnTo>
                  <a:pt x="0" y="72408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6" name="TextBox 6"/>
          <p:cNvSpPr txBox="1"/>
          <p:nvPr/>
        </p:nvSpPr>
        <p:spPr>
          <a:xfrm>
            <a:off x="1028700" y="1443525"/>
            <a:ext cx="16230600" cy="1390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Key Metrics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708132" y="4588314"/>
            <a:ext cx="4881704" cy="890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Insert the measure 1                       of success for our project</a:t>
            </a:r>
            <a:endParaRPr lang="en-US" sz="2800" dirty="0">
              <a:solidFill>
                <a:srgbClr val="FFFFFF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708132" y="3786868"/>
            <a:ext cx="4881704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3200" b="1" dirty="0">
                <a:solidFill>
                  <a:srgbClr val="01FFFF"/>
                </a:solidFill>
                <a:latin typeface="Aileron Bold"/>
                <a:ea typeface="Aileron Bold"/>
                <a:cs typeface="Aileron Bold"/>
                <a:sym typeface="Aileron Bold"/>
              </a:rPr>
              <a:t>Key Metric 1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6543392" y="4636132"/>
            <a:ext cx="4881704" cy="890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Insert the measure 2                      of success for our project</a:t>
            </a:r>
            <a:endParaRPr lang="en-US" sz="2800" dirty="0">
              <a:solidFill>
                <a:srgbClr val="FFFFFF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6543392" y="3786868"/>
            <a:ext cx="4881704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3200" b="1">
                <a:solidFill>
                  <a:srgbClr val="01FFFF"/>
                </a:solidFill>
                <a:latin typeface="Aileron Bold"/>
                <a:ea typeface="Aileron Bold"/>
                <a:cs typeface="Aileron Bold"/>
                <a:sym typeface="Aileron Bold"/>
              </a:rPr>
              <a:t>Key Metric 2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2377596" y="4636132"/>
            <a:ext cx="4881704" cy="890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639"/>
              </a:lnSpc>
            </a:pPr>
            <a:r>
              <a:rPr lang="en-US" sz="2799" dirty="0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Insert the measure 3                       of success for our project</a:t>
            </a:r>
            <a:endParaRPr lang="en-US" sz="2800" dirty="0">
              <a:solidFill>
                <a:srgbClr val="FFFFFF"/>
              </a:solidFill>
              <a:latin typeface="Aileron"/>
              <a:ea typeface="Aileron"/>
              <a:cs typeface="Aileron"/>
              <a:sym typeface="Aileron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2377596" y="3786868"/>
            <a:ext cx="4881704" cy="5118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60"/>
              </a:lnSpc>
            </a:pPr>
            <a:r>
              <a:rPr lang="en-US" sz="3200" b="1">
                <a:solidFill>
                  <a:srgbClr val="01FFFF"/>
                </a:solidFill>
                <a:latin typeface="Aileron Bold"/>
                <a:ea typeface="Aileron Bold"/>
                <a:cs typeface="Aileron Bold"/>
                <a:sym typeface="Aileron Bold"/>
              </a:rPr>
              <a:t>Key Metric 3</a:t>
            </a:r>
          </a:p>
        </p:txBody>
      </p:sp>
      <p:sp>
        <p:nvSpPr>
          <p:cNvPr id="13" name="Freeform 13"/>
          <p:cNvSpPr/>
          <p:nvPr/>
        </p:nvSpPr>
        <p:spPr>
          <a:xfrm>
            <a:off x="13357403" y="-214476"/>
            <a:ext cx="7319270" cy="1543701"/>
          </a:xfrm>
          <a:custGeom>
            <a:avLst/>
            <a:gdLst/>
            <a:ahLst/>
            <a:cxnLst/>
            <a:rect l="l" t="t" r="r" b="b"/>
            <a:pathLst>
              <a:path w="7319270" h="1543701">
                <a:moveTo>
                  <a:pt x="0" y="0"/>
                </a:moveTo>
                <a:lnTo>
                  <a:pt x="7319270" y="0"/>
                </a:lnTo>
                <a:lnTo>
                  <a:pt x="7319270" y="1543701"/>
                </a:lnTo>
                <a:lnTo>
                  <a:pt x="0" y="1543701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3A63DC6-ABAA-CAFA-45CE-CAC80D93AC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9E7B378-762C-EF37-79EA-C1492D0409A3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110FF64B-85CB-DE49-EEFA-767DA9DD54D1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7AD76A99-D790-C563-B287-5F0D6B82E1C6}"/>
              </a:ext>
            </a:extLst>
          </p:cNvPr>
          <p:cNvSpPr/>
          <p:nvPr/>
        </p:nvSpPr>
        <p:spPr>
          <a:xfrm rot="5400000" flipV="1">
            <a:off x="975464" y="-7162800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dirty="0"/>
              <a:t>V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B531752-D314-A430-56FC-F64E0BB6A45C}"/>
              </a:ext>
            </a:extLst>
          </p:cNvPr>
          <p:cNvSpPr txBox="1"/>
          <p:nvPr/>
        </p:nvSpPr>
        <p:spPr>
          <a:xfrm>
            <a:off x="228600" y="922719"/>
            <a:ext cx="110909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8.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Conclusion : Bilan du projet &amp; Améliorations futures </a:t>
            </a:r>
            <a:endParaRPr lang="fr-FR" sz="3600" b="1" dirty="0">
              <a:solidFill>
                <a:schemeClr val="bg1">
                  <a:lumMod val="95000"/>
                </a:schemeClr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AB64FFB2-6737-3E9F-C4F2-36390AEE0B72}"/>
              </a:ext>
            </a:extLst>
          </p:cNvPr>
          <p:cNvSpPr txBox="1"/>
          <p:nvPr/>
        </p:nvSpPr>
        <p:spPr>
          <a:xfrm>
            <a:off x="510436" y="3086100"/>
            <a:ext cx="12782474" cy="6370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Bilan du projet           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Résultats :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 Bonne performance sur F1-score, système entièrement déployé et testable.</a:t>
            </a:r>
          </a:p>
          <a:p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Accuracy : ~85 %, F1-score ~0.80, ROC-AUC ~0.88.</a:t>
            </a:r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Limites :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 Données simulées, pas de flux temps réel.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 Modèle unique (pas de segmentation régionale).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       Réentraîne sur batch uniquement (pas de streaming).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       Pas encore de lag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features</a:t>
            </a:r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Améliorations futures.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Perspectives :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	Passage en production avec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Kubernetes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ou infrastructure cloud (AWS/GCP).  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	Monitoring avec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Graphana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 Modèles plus complexes (GBM, LSTM).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 Notifications utilisateurs.      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808716A-1060-4A8F-49E4-0FD66076783D}"/>
              </a:ext>
            </a:extLst>
          </p:cNvPr>
          <p:cNvSpPr txBox="1"/>
          <p:nvPr/>
        </p:nvSpPr>
        <p:spPr>
          <a:xfrm>
            <a:off x="228600" y="1840938"/>
            <a:ext cx="171123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xxxxxxxxxxxxxxxxxxxxxxxxxxxxxxxxxxxxxxxxxxxxxxxxxxxxxxxxxxxxxxxxxxxxxxxxxxxxxxxxxxxxxxxxxxxxxxxxxxxxxxxxxxxxxxx</a:t>
            </a:r>
          </a:p>
        </p:txBody>
      </p:sp>
    </p:spTree>
    <p:extLst>
      <p:ext uri="{BB962C8B-B14F-4D97-AF65-F5344CB8AC3E}">
        <p14:creationId xmlns:p14="http://schemas.microsoft.com/office/powerpoint/2010/main" val="6681378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2088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5400000" flipH="1" flipV="1">
            <a:off x="0" y="-4901808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18288000" y="18288000"/>
                </a:moveTo>
                <a:lnTo>
                  <a:pt x="0" y="18288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82880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 rot="5400000" flipH="1" flipV="1">
            <a:off x="152400" y="-4749408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18288000" y="18288000"/>
                </a:moveTo>
                <a:lnTo>
                  <a:pt x="0" y="18288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82880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/>
          <p:cNvSpPr/>
          <p:nvPr/>
        </p:nvSpPr>
        <p:spPr>
          <a:xfrm rot="5400000" flipH="1" flipV="1">
            <a:off x="0" y="-4446215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18288000" y="18288000"/>
                </a:moveTo>
                <a:lnTo>
                  <a:pt x="0" y="18288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828800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grpSp>
        <p:nvGrpSpPr>
          <p:cNvPr id="5" name="Group 5"/>
          <p:cNvGrpSpPr/>
          <p:nvPr/>
        </p:nvGrpSpPr>
        <p:grpSpPr>
          <a:xfrm>
            <a:off x="0" y="0"/>
            <a:ext cx="7738970" cy="10287000"/>
            <a:chOff x="0" y="0"/>
            <a:chExt cx="10318627" cy="13716000"/>
          </a:xfrm>
        </p:grpSpPr>
        <p:pic>
          <p:nvPicPr>
            <p:cNvPr id="6" name="Picture 6"/>
            <p:cNvPicPr>
              <a:picLocks noChangeAspect="1"/>
            </p:cNvPicPr>
            <p:nvPr/>
          </p:nvPicPr>
          <p:blipFill>
            <a:blip r:embed="rId4"/>
            <a:srcRect l="24915" r="24915"/>
            <a:stretch>
              <a:fillRect/>
            </a:stretch>
          </p:blipFill>
          <p:spPr>
            <a:xfrm>
              <a:off x="0" y="0"/>
              <a:ext cx="10318627" cy="13716000"/>
            </a:xfrm>
            <a:prstGeom prst="rect">
              <a:avLst/>
            </a:prstGeom>
          </p:spPr>
        </p:pic>
      </p:grpSp>
      <p:sp>
        <p:nvSpPr>
          <p:cNvPr id="7" name="TextBox 7"/>
          <p:cNvSpPr txBox="1"/>
          <p:nvPr/>
        </p:nvSpPr>
        <p:spPr>
          <a:xfrm>
            <a:off x="10184449" y="3343975"/>
            <a:ext cx="7301040" cy="3462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9000"/>
              </a:lnSpc>
              <a:spcBef>
                <a:spcPct val="0"/>
              </a:spcBef>
            </a:pPr>
            <a:r>
              <a:rPr lang="en-US" sz="7500" dirty="0">
                <a:solidFill>
                  <a:srgbClr val="FFFFFF"/>
                </a:solidFill>
                <a:latin typeface="HK Modular"/>
                <a:ea typeface="HK Modular"/>
                <a:cs typeface="HK Modular"/>
                <a:sym typeface="HK Modular"/>
              </a:rPr>
              <a:t>Projet MLOPS météo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144000" y="7223094"/>
            <a:ext cx="8507003" cy="11366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r">
              <a:lnSpc>
                <a:spcPts val="4550"/>
              </a:lnSpc>
              <a:spcBef>
                <a:spcPct val="0"/>
              </a:spcBef>
            </a:pPr>
            <a:r>
              <a:rPr lang="en-US" sz="3500" dirty="0">
                <a:solidFill>
                  <a:srgbClr val="FFFFFF"/>
                </a:solidFill>
                <a:latin typeface="Aileron"/>
                <a:ea typeface="Aileron"/>
                <a:cs typeface="Aileron"/>
                <a:sym typeface="Aileron"/>
              </a:rPr>
              <a:t>This presentation template is free for everyone to use </a:t>
            </a:r>
          </a:p>
        </p:txBody>
      </p:sp>
      <p:sp>
        <p:nvSpPr>
          <p:cNvPr id="11" name="Freeform 11"/>
          <p:cNvSpPr/>
          <p:nvPr/>
        </p:nvSpPr>
        <p:spPr>
          <a:xfrm>
            <a:off x="-1976650" y="8731250"/>
            <a:ext cx="5471873" cy="1154068"/>
          </a:xfrm>
          <a:custGeom>
            <a:avLst/>
            <a:gdLst/>
            <a:ahLst/>
            <a:cxnLst/>
            <a:rect l="l" t="t" r="r" b="b"/>
            <a:pathLst>
              <a:path w="5471873" h="1154068">
                <a:moveTo>
                  <a:pt x="0" y="0"/>
                </a:moveTo>
                <a:lnTo>
                  <a:pt x="5471873" y="0"/>
                </a:lnTo>
                <a:lnTo>
                  <a:pt x="5471873" y="1154068"/>
                </a:lnTo>
                <a:lnTo>
                  <a:pt x="0" y="1154068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12" name="Freeform 12"/>
          <p:cNvSpPr/>
          <p:nvPr/>
        </p:nvSpPr>
        <p:spPr>
          <a:xfrm>
            <a:off x="9646642" y="868004"/>
            <a:ext cx="11063219" cy="1609196"/>
          </a:xfrm>
          <a:custGeom>
            <a:avLst/>
            <a:gdLst/>
            <a:ahLst/>
            <a:cxnLst/>
            <a:rect l="l" t="t" r="r" b="b"/>
            <a:pathLst>
              <a:path w="11063219" h="1609196">
                <a:moveTo>
                  <a:pt x="0" y="0"/>
                </a:moveTo>
                <a:lnTo>
                  <a:pt x="11063219" y="0"/>
                </a:lnTo>
                <a:lnTo>
                  <a:pt x="11063219" y="1609196"/>
                </a:lnTo>
                <a:lnTo>
                  <a:pt x="0" y="1609196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-9528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t="-26666" b="-6666"/>
            </a:stretch>
          </a:blipFill>
        </p:spPr>
        <p:txBody>
          <a:bodyPr/>
          <a:lstStyle/>
          <a:p>
            <a:endParaRPr lang="fr-FR" dirty="0"/>
          </a:p>
        </p:txBody>
      </p:sp>
      <p:grpSp>
        <p:nvGrpSpPr>
          <p:cNvPr id="4" name="Group 4"/>
          <p:cNvGrpSpPr/>
          <p:nvPr/>
        </p:nvGrpSpPr>
        <p:grpSpPr>
          <a:xfrm>
            <a:off x="795492" y="383470"/>
            <a:ext cx="1301010" cy="1301010"/>
            <a:chOff x="0" y="0"/>
            <a:chExt cx="812800" cy="8128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76200" y="-19050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6020"/>
                </a:lnSpc>
              </a:pPr>
              <a:r>
                <a:rPr lang="en-US" sz="4300" b="1" dirty="0">
                  <a:solidFill>
                    <a:srgbClr val="FFFFFF"/>
                  </a:solidFill>
                  <a:latin typeface="Brush Script MT" panose="03060802040406070304" pitchFamily="66" charset="0"/>
                  <a:ea typeface="HK Modular"/>
                  <a:cs typeface="Dreaming Outloud Script Pro" panose="020F0502020204030204" pitchFamily="66" charset="0"/>
                  <a:sym typeface="HK Modular"/>
                </a:rPr>
                <a:t>1.</a:t>
              </a:r>
            </a:p>
          </p:txBody>
        </p:sp>
      </p:grpSp>
      <p:grpSp>
        <p:nvGrpSpPr>
          <p:cNvPr id="7" name="Group 7"/>
          <p:cNvGrpSpPr/>
          <p:nvPr/>
        </p:nvGrpSpPr>
        <p:grpSpPr>
          <a:xfrm>
            <a:off x="813762" y="1461320"/>
            <a:ext cx="1301010" cy="3263536"/>
            <a:chOff x="0" y="-1226079"/>
            <a:chExt cx="812800" cy="2038879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9" name="TextBox 9"/>
            <p:cNvSpPr txBox="1"/>
            <p:nvPr/>
          </p:nvSpPr>
          <p:spPr>
            <a:xfrm>
              <a:off x="54942" y="-1226079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6020"/>
                </a:lnSpc>
              </a:pPr>
              <a:r>
                <a:rPr lang="en-US" sz="4300" b="1" dirty="0">
                  <a:solidFill>
                    <a:srgbClr val="FFFFFF"/>
                  </a:solidFill>
                  <a:latin typeface="Brush Script MT" panose="03060802040406070304" pitchFamily="66" charset="0"/>
                  <a:ea typeface="HK Modular"/>
                  <a:cs typeface="MV Boli" panose="02000500030200090000" pitchFamily="2" charset="0"/>
                  <a:sym typeface="HK Modular"/>
                </a:rPr>
                <a:t>2.</a:t>
              </a:r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795492" y="2602648"/>
            <a:ext cx="1301010" cy="5250340"/>
            <a:chOff x="0" y="-2467326"/>
            <a:chExt cx="812800" cy="3280126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  <p:txBody>
            <a:bodyPr/>
            <a:lstStyle/>
            <a:p>
              <a:endParaRPr lang="fr-FR"/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71920" y="-2467326"/>
              <a:ext cx="660400" cy="7556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l">
                <a:lnSpc>
                  <a:spcPts val="6020"/>
                </a:lnSpc>
              </a:pPr>
              <a:r>
                <a:rPr lang="en-US" sz="4300" b="1" dirty="0">
                  <a:solidFill>
                    <a:srgbClr val="FFFFFF"/>
                  </a:solidFill>
                  <a:latin typeface="Brush Script MT" panose="03060802040406070304" pitchFamily="66" charset="0"/>
                  <a:ea typeface="HK Modular"/>
                  <a:cs typeface="MV Boli" panose="02000500030200090000" pitchFamily="2" charset="0"/>
                  <a:sym typeface="HK Modular"/>
                </a:rPr>
                <a:t>3.</a:t>
              </a:r>
            </a:p>
          </p:txBody>
        </p:sp>
      </p:grpSp>
      <p:sp>
        <p:nvSpPr>
          <p:cNvPr id="14" name="TextBox 14"/>
          <p:cNvSpPr txBox="1"/>
          <p:nvPr/>
        </p:nvSpPr>
        <p:spPr>
          <a:xfrm>
            <a:off x="1779685" y="869766"/>
            <a:ext cx="16940838" cy="107539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en-US" sz="3600" u="none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Contexte, </a:t>
            </a:r>
            <a:r>
              <a:rPr lang="en-US" sz="3600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P</a:t>
            </a:r>
            <a:r>
              <a:rPr lang="en-US" sz="3600" u="none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roblématique &amp; </a:t>
            </a:r>
            <a:r>
              <a:rPr lang="en-US" sz="3600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O</a:t>
            </a:r>
            <a:r>
              <a:rPr lang="en-US" sz="3600" u="none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bjectif</a:t>
            </a: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3600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3600" u="none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fr-FR" sz="3600" u="none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Collecte, préparation des données (Data Engineering)</a:t>
            </a:r>
            <a:r>
              <a:rPr lang="fr-FR" sz="3600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, Model Train</a:t>
            </a:r>
            <a:r>
              <a:rPr lang="fr-FR" sz="3600" u="none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 &amp; DataViz</a:t>
            </a: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fr-FR" sz="3600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fr-FR" sz="3600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fr-FR" sz="3600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API de prédiction avec FastAPI, </a:t>
            </a:r>
            <a:r>
              <a:rPr lang="fr-FR" sz="3600" dirty="0" err="1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Database</a:t>
            </a:r>
            <a:r>
              <a:rPr lang="fr-FR" sz="3600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 avec PostgreSQL &amp; Tests unitaires</a:t>
            </a:r>
            <a:endParaRPr lang="en-US" sz="3600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3600" u="none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100" dirty="0">
              <a:solidFill>
                <a:srgbClr val="FFFFFF"/>
              </a:solidFill>
              <a:latin typeface="Open Sauce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fr-FR" sz="3600" u="none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Tracking, Monitoring &amp; Détection de dérives de données avec MLflow</a:t>
            </a: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fr-FR" sz="3600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fr-FR" sz="3600" u="none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en-US" sz="3600" u="none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Orchestration &amp; </a:t>
            </a:r>
            <a:r>
              <a:rPr lang="en-US" sz="3600" u="none" dirty="0" err="1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Automatisation</a:t>
            </a:r>
            <a:r>
              <a:rPr lang="en-US" sz="3600" u="none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 avec Airflow</a:t>
            </a: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3600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3600" u="none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fr-FR" sz="3600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Tests et CI/CD avec </a:t>
            </a:r>
            <a:r>
              <a:rPr lang="fr-FR" sz="3600" dirty="0" err="1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Github</a:t>
            </a:r>
            <a:r>
              <a:rPr lang="fr-FR" sz="3600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 actions</a:t>
            </a: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fr-FR" sz="3600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fr-FR" sz="3600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fr-FR" sz="3600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Interface utilisateur avec </a:t>
            </a:r>
            <a:r>
              <a:rPr lang="fr-FR" sz="3600" dirty="0" err="1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Streamlit</a:t>
            </a:r>
            <a:r>
              <a:rPr lang="fr-FR" sz="3600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 frontend</a:t>
            </a:r>
            <a:endParaRPr lang="en-US" sz="3600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3600" u="none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1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r>
              <a:rPr lang="fr-FR" sz="3600" u="none" dirty="0">
                <a:solidFill>
                  <a:srgbClr val="FFFFFF"/>
                </a:solidFill>
                <a:latin typeface="Arial" panose="020B0604020202020204" pitchFamily="34" charset="0"/>
                <a:ea typeface="Open Sauce"/>
                <a:cs typeface="Arial" panose="020B0604020202020204" pitchFamily="34" charset="0"/>
                <a:sym typeface="Open Sauce"/>
              </a:rPr>
              <a:t>Conclusion : Bilan du projet &amp; Améliorations futures </a:t>
            </a:r>
            <a:endParaRPr lang="en-US" sz="3600" u="none" dirty="0">
              <a:solidFill>
                <a:srgbClr val="FFFFFF"/>
              </a:solidFill>
              <a:latin typeface="Arial" panose="020B0604020202020204" pitchFamily="34" charset="0"/>
              <a:ea typeface="Open Sauce"/>
              <a:cs typeface="Arial" panose="020B0604020202020204" pitchFamily="34" charset="0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1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100" u="none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1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100" u="none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100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100" u="none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  <a:p>
            <a:pPr marL="0" lvl="0" indent="0" algn="l">
              <a:lnSpc>
                <a:spcPts val="2940"/>
              </a:lnSpc>
              <a:spcBef>
                <a:spcPct val="0"/>
              </a:spcBef>
            </a:pPr>
            <a:endParaRPr lang="en-US" sz="2100" u="none" dirty="0">
              <a:solidFill>
                <a:srgbClr val="FFFFFF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9" name="TextBox 12">
            <a:extLst>
              <a:ext uri="{FF2B5EF4-FFF2-40B4-BE49-F238E27FC236}">
                <a16:creationId xmlns:a16="http://schemas.microsoft.com/office/drawing/2014/main" id="{96FEC784-CADC-231D-D260-DB103A211280}"/>
              </a:ext>
            </a:extLst>
          </p:cNvPr>
          <p:cNvSpPr txBox="1"/>
          <p:nvPr/>
        </p:nvSpPr>
        <p:spPr>
          <a:xfrm>
            <a:off x="905112" y="3780239"/>
            <a:ext cx="1057071" cy="1209533"/>
          </a:xfrm>
          <a:prstGeom prst="rect">
            <a:avLst/>
          </a:prstGeom>
        </p:spPr>
        <p:txBody>
          <a:bodyPr lIns="50800" tIns="50800" rIns="50800" bIns="508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6020"/>
              </a:lnSpc>
            </a:pPr>
            <a:r>
              <a:rPr lang="en-US" sz="4300" b="1" dirty="0">
                <a:solidFill>
                  <a:srgbClr val="FFFFFF"/>
                </a:solidFill>
                <a:latin typeface="Brush Script MT" panose="03060802040406070304" pitchFamily="66" charset="0"/>
                <a:ea typeface="HK Modular"/>
                <a:cs typeface="HK Modular"/>
                <a:sym typeface="HK Modular"/>
              </a:rPr>
              <a:t>4.</a:t>
            </a:r>
          </a:p>
        </p:txBody>
      </p:sp>
      <p:sp>
        <p:nvSpPr>
          <p:cNvPr id="20" name="TextBox 12">
            <a:extLst>
              <a:ext uri="{FF2B5EF4-FFF2-40B4-BE49-F238E27FC236}">
                <a16:creationId xmlns:a16="http://schemas.microsoft.com/office/drawing/2014/main" id="{AED0E932-1709-0A5B-2C80-052B2F3DEB97}"/>
              </a:ext>
            </a:extLst>
          </p:cNvPr>
          <p:cNvSpPr txBox="1"/>
          <p:nvPr/>
        </p:nvSpPr>
        <p:spPr>
          <a:xfrm>
            <a:off x="905112" y="4771821"/>
            <a:ext cx="1057071" cy="1209533"/>
          </a:xfrm>
          <a:prstGeom prst="rect">
            <a:avLst/>
          </a:prstGeom>
        </p:spPr>
        <p:txBody>
          <a:bodyPr lIns="50800" tIns="50800" rIns="50800" bIns="50800" rtlCol="0" anchor="ctr"/>
          <a:lstStyle/>
          <a:p>
            <a:pPr algn="l">
              <a:lnSpc>
                <a:spcPts val="6020"/>
              </a:lnSpc>
            </a:pPr>
            <a:r>
              <a:rPr lang="en-US" sz="4300" b="1" dirty="0">
                <a:solidFill>
                  <a:srgbClr val="FFFFFF"/>
                </a:solidFill>
                <a:latin typeface="Brush Script MT" panose="03060802040406070304" pitchFamily="66" charset="0"/>
                <a:ea typeface="HK Modular"/>
                <a:cs typeface="HK Modular"/>
                <a:sym typeface="HK Modular"/>
              </a:rPr>
              <a:t>5.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8437D702-6EDC-F253-514F-DA27C73C7FE8}"/>
              </a:ext>
            </a:extLst>
          </p:cNvPr>
          <p:cNvSpPr txBox="1"/>
          <p:nvPr/>
        </p:nvSpPr>
        <p:spPr>
          <a:xfrm>
            <a:off x="901704" y="5869825"/>
            <a:ext cx="1057071" cy="1209533"/>
          </a:xfrm>
          <a:prstGeom prst="rect">
            <a:avLst/>
          </a:prstGeom>
        </p:spPr>
        <p:txBody>
          <a:bodyPr lIns="50800" tIns="50800" rIns="50800" bIns="508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6020"/>
              </a:lnSpc>
            </a:pPr>
            <a:r>
              <a:rPr lang="en-US" sz="4300" b="1" dirty="0">
                <a:solidFill>
                  <a:srgbClr val="FFFFFF"/>
                </a:solidFill>
                <a:latin typeface="Brush Script MT" panose="03060802040406070304" pitchFamily="66" charset="0"/>
                <a:ea typeface="HK Modular"/>
                <a:cs typeface="HK Modular"/>
                <a:sym typeface="HK Modular"/>
              </a:rPr>
              <a:t>6.</a:t>
            </a:r>
          </a:p>
        </p:txBody>
      </p:sp>
      <p:sp>
        <p:nvSpPr>
          <p:cNvPr id="23" name="TextBox 9">
            <a:extLst>
              <a:ext uri="{FF2B5EF4-FFF2-40B4-BE49-F238E27FC236}">
                <a16:creationId xmlns:a16="http://schemas.microsoft.com/office/drawing/2014/main" id="{D75B17C8-7FC7-BBE3-2002-ABC839594199}"/>
              </a:ext>
            </a:extLst>
          </p:cNvPr>
          <p:cNvSpPr txBox="1"/>
          <p:nvPr/>
        </p:nvSpPr>
        <p:spPr>
          <a:xfrm>
            <a:off x="898296" y="6967829"/>
            <a:ext cx="1057071" cy="1209533"/>
          </a:xfrm>
          <a:prstGeom prst="rect">
            <a:avLst/>
          </a:prstGeom>
        </p:spPr>
        <p:txBody>
          <a:bodyPr lIns="50800" tIns="50800" rIns="50800" bIns="508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6020"/>
              </a:lnSpc>
            </a:pPr>
            <a:r>
              <a:rPr lang="en-US" sz="4300" b="1" dirty="0">
                <a:solidFill>
                  <a:srgbClr val="FFFFFF"/>
                </a:solidFill>
                <a:latin typeface="Brush Script MT" panose="03060802040406070304" pitchFamily="66" charset="0"/>
                <a:ea typeface="HK Modular"/>
                <a:cs typeface="HK Modular"/>
                <a:sym typeface="HK Modular"/>
              </a:rPr>
              <a:t>7.</a:t>
            </a:r>
          </a:p>
        </p:txBody>
      </p:sp>
      <p:sp>
        <p:nvSpPr>
          <p:cNvPr id="24" name="TextBox 9">
            <a:extLst>
              <a:ext uri="{FF2B5EF4-FFF2-40B4-BE49-F238E27FC236}">
                <a16:creationId xmlns:a16="http://schemas.microsoft.com/office/drawing/2014/main" id="{A5420E68-0117-505D-3DB1-D058830306DE}"/>
              </a:ext>
            </a:extLst>
          </p:cNvPr>
          <p:cNvSpPr txBox="1"/>
          <p:nvPr/>
        </p:nvSpPr>
        <p:spPr>
          <a:xfrm>
            <a:off x="820038" y="8127515"/>
            <a:ext cx="1057071" cy="1209533"/>
          </a:xfrm>
          <a:prstGeom prst="rect">
            <a:avLst/>
          </a:prstGeom>
        </p:spPr>
        <p:txBody>
          <a:bodyPr lIns="50800" tIns="50800" rIns="50800" bIns="5080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6020"/>
              </a:lnSpc>
            </a:pPr>
            <a:r>
              <a:rPr lang="en-US" sz="4300" b="1" dirty="0">
                <a:solidFill>
                  <a:srgbClr val="FFFFFF"/>
                </a:solidFill>
                <a:latin typeface="Brush Script MT" panose="03060802040406070304" pitchFamily="66" charset="0"/>
                <a:ea typeface="HK Modular"/>
                <a:cs typeface="HK Modular"/>
                <a:sym typeface="HK Modular"/>
              </a:rPr>
              <a:t>8.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/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/>
          <p:cNvSpPr/>
          <p:nvPr/>
        </p:nvSpPr>
        <p:spPr>
          <a:xfrm rot="5400000" flipV="1">
            <a:off x="1368990" y="-7162800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dirty="0"/>
              <a:t>V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D2394818-8FC4-1134-B9FB-075EEB1FCB5A}"/>
              </a:ext>
            </a:extLst>
          </p:cNvPr>
          <p:cNvSpPr txBox="1"/>
          <p:nvPr/>
        </p:nvSpPr>
        <p:spPr>
          <a:xfrm>
            <a:off x="228600" y="922719"/>
            <a:ext cx="164807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1.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Contexte, problématique métier, défis méthodologiques &amp; objectif projet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D66DAA8-A077-F82F-7524-5EBB3F69A40F}"/>
              </a:ext>
            </a:extLst>
          </p:cNvPr>
          <p:cNvSpPr txBox="1"/>
          <p:nvPr/>
        </p:nvSpPr>
        <p:spPr>
          <a:xfrm>
            <a:off x="547804" y="2027663"/>
            <a:ext cx="17526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Contexte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Prédire la pluie du lendemain à partir de données météo australiennes (objectif : RainTomorrow = Yes/No).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→ Données : +10 ans d’observations météo quotidiennes, issues de plusieurs stations australiennes.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La variable cible à prédire RainTomorrow répond à la question cruciale : Va-t-il pleuvoir le lendemain? (Oui ou Non).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E9C6EDCF-D34E-0ED3-0B03-29568C4AB77A}"/>
              </a:ext>
            </a:extLst>
          </p:cNvPr>
          <p:cNvSpPr txBox="1"/>
          <p:nvPr/>
        </p:nvSpPr>
        <p:spPr>
          <a:xfrm>
            <a:off x="564505" y="3970235"/>
            <a:ext cx="17202145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Problématique métier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La prédiction météorologique représente un défi complexe de classification binaire où l'objectif 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est de prédire la probabilité de précipitations pour le lendemain avec une précision maximale. 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→ Prédire avec fiabilité un phénomène rare (déséquilibre : majorité de "No").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Défis méthodologiques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</a:p>
          <a:p>
            <a:endParaRPr lang="fr-FR" sz="24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→ </a:t>
            </a:r>
            <a:r>
              <a:rPr lang="fr-F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nteractions non-linéaires entre les variables, </a:t>
            </a:r>
            <a:r>
              <a:rPr lang="fr-F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saisonnalité,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hétérogénéité géographique, latence de validation (24h),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  nécessité de modèles robustes et adaptatifs.</a:t>
            </a:r>
            <a:endParaRPr lang="fr-FR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0466FF59-9C71-3D6A-B574-51CB7B430C93}"/>
              </a:ext>
            </a:extLst>
          </p:cNvPr>
          <p:cNvSpPr txBox="1"/>
          <p:nvPr/>
        </p:nvSpPr>
        <p:spPr>
          <a:xfrm>
            <a:off x="671706" y="7740161"/>
            <a:ext cx="1678696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Objectif projet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→ Industrialiser la prédiction météo via un pipeline automatisé, sécurisé, traçable et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réentraînable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du preprocessing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à la prédiction, avec déploiement et interface utilisateur. </a:t>
            </a:r>
            <a:endParaRPr lang="fr-FR" sz="24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7ECF8E-AB18-4601-DEB8-0A7FBD515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501E2222-4657-4240-3EF7-F3CF93E1183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B74D2424-9053-ADA7-82AF-77A5ED5B1696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B25D5DAD-2EB9-EACE-B20D-07962CAEA24B}"/>
              </a:ext>
            </a:extLst>
          </p:cNvPr>
          <p:cNvSpPr/>
          <p:nvPr/>
        </p:nvSpPr>
        <p:spPr>
          <a:xfrm rot="5400000" flipV="1">
            <a:off x="968538" y="-7174058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sz="1800" b="0" i="0" u="none" strike="noStrike" kern="1200" baseline="0">
                <a:solidFill>
                  <a:srgbClr val="F2F2F2"/>
                </a:solidFill>
                <a:latin typeface="Arial" panose="020B0604020202020204" pitchFamily="34" charset="0"/>
              </a:rPr>
              <a:t> →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CACCC48-5CE6-11DA-77FE-2D728447605B}"/>
              </a:ext>
            </a:extLst>
          </p:cNvPr>
          <p:cNvSpPr txBox="1"/>
          <p:nvPr/>
        </p:nvSpPr>
        <p:spPr>
          <a:xfrm>
            <a:off x="228600" y="922719"/>
            <a:ext cx="17068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2.0.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Collecte, préparation des données (Data Engineering), … </a:t>
            </a:r>
          </a:p>
          <a:p>
            <a:endParaRPr lang="fr-FR" sz="3600" b="1" dirty="0">
              <a:solidFill>
                <a:schemeClr val="bg1">
                  <a:lumMod val="95000"/>
                </a:schemeClr>
              </a:solidFill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FD6F54F4-6919-2750-93DA-B0BBA5161B83}"/>
              </a:ext>
            </a:extLst>
          </p:cNvPr>
          <p:cNvSpPr txBox="1"/>
          <p:nvPr/>
        </p:nvSpPr>
        <p:spPr>
          <a:xfrm>
            <a:off x="517362" y="1931842"/>
            <a:ext cx="17526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Nettoyage &amp; prétraitement rigoureux : imputation, encodage, standardisation, traitement des outliers.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Imputation des valeurs manquantes : mode pour variables catégorielles, suppression pour colonnes critiques 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(RainToday, RainTomorrow).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Encodage des variables catégorielles : transformation binaire (RainToday, RainTomorrow → 0/1)                                    	     et label encoding (Location, WindGustDir, etc…).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Standardisation des variables numériques : via StandardScaler.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Traitement des valeurs aberrantes : méthode IQR (valeurs extrêmes remplacées par des seuils).</a:t>
            </a: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6B3A35F3-CAA2-8223-7717-1EFDC5D22F48}"/>
              </a:ext>
            </a:extLst>
          </p:cNvPr>
          <p:cNvSpPr txBox="1"/>
          <p:nvPr/>
        </p:nvSpPr>
        <p:spPr>
          <a:xfrm>
            <a:off x="517362" y="4809607"/>
            <a:ext cx="16586144" cy="48936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Sélection de variables clés (</a:t>
            </a:r>
            <a:r>
              <a:rPr lang="fr-FR" sz="2400" b="1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feature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400" b="1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selection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: humidité, pression, pluie actuelle, etc… 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Variables conservées : Température, humidité, pression, direction/force du vent, RainToday, etc…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Critères : corrélation avec la variable cible + importance prédictive.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Variables supprimées : 'Date', '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Rainfall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', 'Temp3pm', 'Temp9am', 'Pressure9am'</a:t>
            </a:r>
          </a:p>
          <a:p>
            <a:endParaRPr lang="fr-FR" sz="2400" b="1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Analyse exploratoire : déséquilibre des classes (majorité de “No”), corrélations avec la cible.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Étude de la corrélation entre les features météo et la variable cible.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Détection de déséquilibres de classe (majorité de "No" sur RainTomorrow).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■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Déséquilibre important sur RainTomorrow : majorité de "No" → justifie la métrique F1-score et le choix du seuil.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Corrélations observées :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         ○ Humidity3pm, RainToday et Cloud3pm = très bons prédicteurs.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         ○ Location = facteur discriminant (lié à la géographie).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		</a:t>
            </a:r>
            <a:endParaRPr lang="fr-FR" sz="24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7774D1DF-AFA4-4337-6016-3A4FE75B27A4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Location</a:t>
            </a: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= facteur discriminant (lié à la géographie).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ZoneTexte 9">
            <a:extLst>
              <a:ext uri="{FF2B5EF4-FFF2-40B4-BE49-F238E27FC236}">
                <a16:creationId xmlns:a16="http://schemas.microsoft.com/office/drawing/2014/main" id="{FB0ED376-F8CA-8993-DEFA-6B0E38CD69D5}"/>
              </a:ext>
            </a:extLst>
          </p:cNvPr>
          <p:cNvSpPr txBox="1"/>
          <p:nvPr/>
        </p:nvSpPr>
        <p:spPr>
          <a:xfrm>
            <a:off x="13258800" y="9029804"/>
            <a:ext cx="36423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Cf script prepare_data.py</a:t>
            </a:r>
            <a:endParaRPr lang="fr-FR" sz="2400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3832592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400C04-A103-644F-0850-313CF4E5DB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2679A7D1-F2C0-38A8-D7B3-AF9D19DA4E4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802B1224-C0C4-977E-22E6-25966E458D3D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77491405-26A0-27A2-D37D-BDBF6579E9D1}"/>
              </a:ext>
            </a:extLst>
          </p:cNvPr>
          <p:cNvSpPr/>
          <p:nvPr/>
        </p:nvSpPr>
        <p:spPr>
          <a:xfrm rot="5400000" flipV="1">
            <a:off x="968538" y="-7174058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sz="1800" b="0" i="0" u="none" strike="noStrike" kern="1200" baseline="0">
                <a:solidFill>
                  <a:srgbClr val="F2F2F2"/>
                </a:solidFill>
                <a:latin typeface="Arial" panose="020B0604020202020204" pitchFamily="34" charset="0"/>
              </a:rPr>
              <a:t> →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8FE661D-A5A8-E3C1-27E1-63E551395D9A}"/>
              </a:ext>
            </a:extLst>
          </p:cNvPr>
          <p:cNvSpPr txBox="1"/>
          <p:nvPr/>
        </p:nvSpPr>
        <p:spPr>
          <a:xfrm>
            <a:off x="228600" y="922719"/>
            <a:ext cx="4366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2.1.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Model Train, …</a:t>
            </a:r>
          </a:p>
        </p:txBody>
      </p:sp>
      <p:sp>
        <p:nvSpPr>
          <p:cNvPr id="5" name="ZoneTexte 9">
            <a:extLst>
              <a:ext uri="{FF2B5EF4-FFF2-40B4-BE49-F238E27FC236}">
                <a16:creationId xmlns:a16="http://schemas.microsoft.com/office/drawing/2014/main" id="{32DC6721-BC79-865E-1D61-238E270C2F98}"/>
              </a:ext>
            </a:extLst>
          </p:cNvPr>
          <p:cNvSpPr txBox="1"/>
          <p:nvPr/>
        </p:nvSpPr>
        <p:spPr>
          <a:xfrm>
            <a:off x="516318" y="2107064"/>
            <a:ext cx="1546032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 Train : Données transformées pour un apprentissage optimisé du modèle utilisé </a:t>
            </a:r>
            <a:r>
              <a:rPr lang="fr-FR" sz="2400" b="1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RandomForest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■ 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Entraînement du modèle </a:t>
            </a:r>
          </a:p>
          <a:p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Choix de l’algorithme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RandomForestClassifier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avec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GridSearch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.: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  <a:r>
              <a:rPr lang="fr-FR" sz="2400" b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 Validation croisée stratifiée (80/20).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o Export et stockage du modèle entraîné au format .pkl + log dans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MLflow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ZoneTexte 9">
            <a:extLst>
              <a:ext uri="{FF2B5EF4-FFF2-40B4-BE49-F238E27FC236}">
                <a16:creationId xmlns:a16="http://schemas.microsoft.com/office/drawing/2014/main" id="{FB0ED376-F8CA-8993-DEFA-6B0E38CD69D5}"/>
              </a:ext>
            </a:extLst>
          </p:cNvPr>
          <p:cNvSpPr txBox="1"/>
          <p:nvPr/>
        </p:nvSpPr>
        <p:spPr>
          <a:xfrm>
            <a:off x="13335000" y="8948782"/>
            <a:ext cx="34195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Cf script train_model.py</a:t>
            </a:r>
            <a:endParaRPr lang="fr-FR" sz="2400" b="1" dirty="0">
              <a:solidFill>
                <a:srgbClr val="00B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</a:t>
            </a:r>
          </a:p>
        </p:txBody>
      </p:sp>
    </p:spTree>
    <p:extLst>
      <p:ext uri="{BB962C8B-B14F-4D97-AF65-F5344CB8AC3E}">
        <p14:creationId xmlns:p14="http://schemas.microsoft.com/office/powerpoint/2010/main" val="1783510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8A1048-E36A-8729-AD68-BBBC51B31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0A14CC98-D062-2405-F675-2A8113E5F23C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F926D729-7D0C-6E14-D45D-838A0DD88D48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789787F6-47CA-D477-F969-8A8AEDA4C594}"/>
              </a:ext>
            </a:extLst>
          </p:cNvPr>
          <p:cNvSpPr/>
          <p:nvPr/>
        </p:nvSpPr>
        <p:spPr>
          <a:xfrm rot="5400000" flipV="1">
            <a:off x="1496309" y="-7701829"/>
            <a:ext cx="14336858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sz="1800" b="0" i="0" u="none" strike="noStrike" kern="1200" baseline="0">
                <a:solidFill>
                  <a:srgbClr val="F2F2F2"/>
                </a:solidFill>
                <a:latin typeface="Arial" panose="020B0604020202020204" pitchFamily="34" charset="0"/>
              </a:rPr>
              <a:t> →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0A00C75E-524F-A7F9-CB47-33937408C501}"/>
              </a:ext>
            </a:extLst>
          </p:cNvPr>
          <p:cNvSpPr txBox="1"/>
          <p:nvPr/>
        </p:nvSpPr>
        <p:spPr>
          <a:xfrm>
            <a:off x="228600" y="922719"/>
            <a:ext cx="72346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2.2.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DataViz (Visualisations clés)</a:t>
            </a:r>
          </a:p>
        </p:txBody>
      </p:sp>
      <p:sp>
        <p:nvSpPr>
          <p:cNvPr id="5" name="ZoneTexte 9">
            <a:extLst>
              <a:ext uri="{FF2B5EF4-FFF2-40B4-BE49-F238E27FC236}">
                <a16:creationId xmlns:a16="http://schemas.microsoft.com/office/drawing/2014/main" id="{0E532C74-28E9-125C-4F4C-FEA05B737906}"/>
              </a:ext>
            </a:extLst>
          </p:cNvPr>
          <p:cNvSpPr txBox="1"/>
          <p:nvPr/>
        </p:nvSpPr>
        <p:spPr>
          <a:xfrm>
            <a:off x="502275" y="1778255"/>
            <a:ext cx="8641725" cy="6309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Distribution de la variable cible (‘’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RainTomorrow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’’)	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○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Contexte : On observe que la majorité des jours sont sans pluie. Ce déséquilibre impacte le choix des métriques d’évaluation et la difficulté du problème.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○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Interprétation : Ce barplot montre la proportion d’échantillons pour chaque classe dans la variable cible.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0 (pas de pluie) est largement majoritaire (~78%)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 (pluie) est minoritaire (~22%)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 dataset est déséquilibré, ce qui justifie l’utilisation de métriques comme la courbe ROC et celle de précision-rappel (slides suivants), et la nécessité d’être attentif aux faux négatifs.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C3972A2C-55D5-0C5B-B57A-439E638891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72600" y="2143076"/>
            <a:ext cx="8183481" cy="4603208"/>
          </a:xfrm>
          <a:prstGeom prst="rect">
            <a:avLst/>
          </a:prstGeom>
        </p:spPr>
      </p:pic>
      <p:sp>
        <p:nvSpPr>
          <p:cNvPr id="6" name="ZoneTexte 9">
            <a:extLst>
              <a:ext uri="{FF2B5EF4-FFF2-40B4-BE49-F238E27FC236}">
                <a16:creationId xmlns:a16="http://schemas.microsoft.com/office/drawing/2014/main" id="{FB0ED376-F8CA-8993-DEFA-6B0E38CD69D5}"/>
              </a:ext>
            </a:extLst>
          </p:cNvPr>
          <p:cNvSpPr txBox="1"/>
          <p:nvPr/>
        </p:nvSpPr>
        <p:spPr>
          <a:xfrm>
            <a:off x="11151891" y="6966894"/>
            <a:ext cx="664797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Barplot du déséquilibre des classes      		</a:t>
            </a:r>
          </a:p>
        </p:txBody>
      </p:sp>
    </p:spTree>
    <p:extLst>
      <p:ext uri="{BB962C8B-B14F-4D97-AF65-F5344CB8AC3E}">
        <p14:creationId xmlns:p14="http://schemas.microsoft.com/office/powerpoint/2010/main" val="244255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21BEB-D9EB-1254-1597-DEC57BA1CA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1A8E280-DB3B-8E61-86DB-01AD28D90CF4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C984C6D9-927E-4F33-B8C9-88796240DAFF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55F6BC9B-46E2-561F-C5C1-A664B41D85FE}"/>
              </a:ext>
            </a:extLst>
          </p:cNvPr>
          <p:cNvSpPr/>
          <p:nvPr/>
        </p:nvSpPr>
        <p:spPr>
          <a:xfrm rot="5400000" flipV="1">
            <a:off x="968538" y="-7174058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sz="1800" b="0" i="0" u="none" strike="noStrike" kern="1200" baseline="0">
                <a:solidFill>
                  <a:srgbClr val="F2F2F2"/>
                </a:solidFill>
                <a:latin typeface="Arial" panose="020B0604020202020204" pitchFamily="34" charset="0"/>
              </a:rPr>
              <a:t> →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0AF793D-C205-9F6C-30B5-73AF14BC2A27}"/>
              </a:ext>
            </a:extLst>
          </p:cNvPr>
          <p:cNvSpPr txBox="1"/>
          <p:nvPr/>
        </p:nvSpPr>
        <p:spPr>
          <a:xfrm>
            <a:off x="228600" y="922719"/>
            <a:ext cx="72346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2.2.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DataViz (Visualisations clés)</a:t>
            </a:r>
          </a:p>
        </p:txBody>
      </p:sp>
      <p:sp>
        <p:nvSpPr>
          <p:cNvPr id="5" name="ZoneTexte 9">
            <a:extLst>
              <a:ext uri="{FF2B5EF4-FFF2-40B4-BE49-F238E27FC236}">
                <a16:creationId xmlns:a16="http://schemas.microsoft.com/office/drawing/2014/main" id="{FCE9B1F1-CD52-BC6D-5E9E-135A69D9236B}"/>
              </a:ext>
            </a:extLst>
          </p:cNvPr>
          <p:cNvSpPr txBox="1"/>
          <p:nvPr/>
        </p:nvSpPr>
        <p:spPr>
          <a:xfrm>
            <a:off x="517362" y="1931842"/>
            <a:ext cx="16781082" cy="144347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40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•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Heatmap des corrélations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Permet de visualiser les corrélations entre les différentes variables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numériques du jeu de données et de justifier notre choix/sélection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certaines variables, avant la modélisation.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○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Interprétation : Cette heatmap présente les coefficients de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corrélation entre les variables numériques. On remarque des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corrélations très fortes entre certaines variables, par exemple : 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Temp9am et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MaxTemp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(0.90),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Temp3pm et </a:t>
            </a:r>
            <a:r>
              <a:rPr lang="fr-FR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MaxTemp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(0.98),                                      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Pressure9am et Pressure3pm (0.96), </a:t>
            </a:r>
          </a:p>
          <a:p>
            <a:r>
              <a:rPr lang="fr-FR" sz="2400" i="1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→ ce qui indique que ces variables sont très liées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Certaines corrélations négatives sont aussi notables, par exemple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entre Humidity3pm et Sunshine (-0.72). Ces corrélations suggèrent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 risques de redondance (multicolinéarité) qui peuvent impacter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certains modèles.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heatmap révèle également que l’humidité à 3pm et la pression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à 9am sont fortement corrélées avec la variable cible, ce qui justifie leur prise en compte dans le modèle.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</a:p>
        </p:txBody>
      </p:sp>
      <p:pic>
        <p:nvPicPr>
          <p:cNvPr id="1026" name="Picture 2" descr="No description has been provided for this image">
            <a:extLst>
              <a:ext uri="{FF2B5EF4-FFF2-40B4-BE49-F238E27FC236}">
                <a16:creationId xmlns:a16="http://schemas.microsoft.com/office/drawing/2014/main" id="{FD5CAF6F-0FA8-F35F-CA23-BA2BB879E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38185" y="2108631"/>
            <a:ext cx="7672034" cy="7378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870039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92E3F6-6AC7-C963-6AD5-CAF16940D6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822BD8E6-4AED-1815-C106-FB801EC722D2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DBA4468A-5344-99CD-1FD8-63A94F5B5FBA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9D146A08-8983-22DC-825B-C1AD9C55A4BC}"/>
              </a:ext>
            </a:extLst>
          </p:cNvPr>
          <p:cNvSpPr/>
          <p:nvPr/>
        </p:nvSpPr>
        <p:spPr>
          <a:xfrm rot="5400000" flipV="1">
            <a:off x="968538" y="-7174058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sz="1800" b="0" i="0" u="none" strike="noStrike" kern="1200" baseline="0">
                <a:solidFill>
                  <a:srgbClr val="F2F2F2"/>
                </a:solidFill>
                <a:latin typeface="Arial" panose="020B0604020202020204" pitchFamily="34" charset="0"/>
              </a:rPr>
              <a:t> →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BF78502B-24BF-0093-B368-7AAB368E2CB8}"/>
              </a:ext>
            </a:extLst>
          </p:cNvPr>
          <p:cNvSpPr txBox="1"/>
          <p:nvPr/>
        </p:nvSpPr>
        <p:spPr>
          <a:xfrm>
            <a:off x="228600" y="922719"/>
            <a:ext cx="72859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2.2.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DataViz (Visualisations clés)</a:t>
            </a:r>
          </a:p>
        </p:txBody>
      </p:sp>
      <p:sp>
        <p:nvSpPr>
          <p:cNvPr id="5" name="ZoneTexte 9">
            <a:extLst>
              <a:ext uri="{FF2B5EF4-FFF2-40B4-BE49-F238E27FC236}">
                <a16:creationId xmlns:a16="http://schemas.microsoft.com/office/drawing/2014/main" id="{DEC16E33-AC63-B030-EE46-3592D7DB4612}"/>
              </a:ext>
            </a:extLst>
          </p:cNvPr>
          <p:cNvSpPr txBox="1"/>
          <p:nvPr/>
        </p:nvSpPr>
        <p:spPr>
          <a:xfrm>
            <a:off x="517362" y="1818151"/>
            <a:ext cx="17570836" cy="82791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8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Courbe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ROC (Receiver Operating Characteristic) </a:t>
            </a:r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C’est LA référence pour évaluer la capacité discriminante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 modèle, surtout en présence de classes déséquilibrées. 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Elle mesure la capacité du modèle à distinguer les jours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 pluie des jours sans pluie et à illustrer sa performance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globale.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○ Interprétation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Elle montre la performance du modèle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 termes de compromis entre le taux de vrais positifs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(sensibilité) et le taux de faux positifs.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AUC = 0.93 : L’aire sous la courbe (AUC) est de 0.93, ce qui indique une excellente capacité du modèle à distinguer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les jours où il va pleuvoir de ceux où il ne pleuvra pas. Plus l’AUC est proche de 1, meilleur est le modèle.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en-US" sz="2400" dirty="0" err="1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Courbe</a:t>
            </a:r>
            <a:r>
              <a:rPr lang="en-US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Precision-Recall :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Cette courbe (en haut à droite) est utile pour les datasets déséquilibrés. 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○ Interprétation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: Elle montre la relation entre la précision des prédictions positives et le rappel </a:t>
            </a:r>
            <a:r>
              <a:rPr lang="fr-FR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(capacité à retrouver tous les vrais positifs).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      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AUC = 0.82 : L’aire sous la courbe est de 0.82, ce qui est très correct, surtout dans un contexte de déséquilibre des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classes. Elle montre que le modèle a une très bonne capacité de discrimination entre les jours pluvieux et non pluvieux. </a:t>
            </a:r>
          </a:p>
        </p:txBody>
      </p:sp>
      <p:pic>
        <p:nvPicPr>
          <p:cNvPr id="8" name="Image 7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F76D3E76-F727-7CBA-91B0-D6A4D037A9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1931842"/>
            <a:ext cx="8283578" cy="465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85001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E11D87-218C-0818-9913-922883E492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>
            <a:extLst>
              <a:ext uri="{FF2B5EF4-FFF2-40B4-BE49-F238E27FC236}">
                <a16:creationId xmlns:a16="http://schemas.microsoft.com/office/drawing/2014/main" id="{B5AB9E19-2264-15E3-2399-477313CDB911}"/>
              </a:ext>
            </a:extLst>
          </p:cNvPr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0" y="0"/>
                </a:moveTo>
                <a:lnTo>
                  <a:pt x="18288000" y="0"/>
                </a:lnTo>
                <a:lnTo>
                  <a:pt x="1828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38888" b="-38888"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3" name="Freeform 3">
            <a:extLst>
              <a:ext uri="{FF2B5EF4-FFF2-40B4-BE49-F238E27FC236}">
                <a16:creationId xmlns:a16="http://schemas.microsoft.com/office/drawing/2014/main" id="{69DDF3CC-1057-1AEC-FC48-91A44AEDCB3E}"/>
              </a:ext>
            </a:extLst>
          </p:cNvPr>
          <p:cNvSpPr/>
          <p:nvPr/>
        </p:nvSpPr>
        <p:spPr>
          <a:xfrm rot="5400000">
            <a:off x="0" y="0"/>
            <a:ext cx="18288000" cy="182880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0"/>
                </a:moveTo>
                <a:lnTo>
                  <a:pt x="18288000" y="0"/>
                </a:lnTo>
                <a:lnTo>
                  <a:pt x="18288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fr-FR"/>
          </a:p>
        </p:txBody>
      </p:sp>
      <p:sp>
        <p:nvSpPr>
          <p:cNvPr id="4" name="Freeform 4">
            <a:extLst>
              <a:ext uri="{FF2B5EF4-FFF2-40B4-BE49-F238E27FC236}">
                <a16:creationId xmlns:a16="http://schemas.microsoft.com/office/drawing/2014/main" id="{56B1A936-B433-3167-B9FB-555C4DFC1785}"/>
              </a:ext>
            </a:extLst>
          </p:cNvPr>
          <p:cNvSpPr/>
          <p:nvPr/>
        </p:nvSpPr>
        <p:spPr>
          <a:xfrm rot="5400000" flipV="1">
            <a:off x="968538" y="-7174058"/>
            <a:ext cx="15392400" cy="18211800"/>
          </a:xfrm>
          <a:custGeom>
            <a:avLst/>
            <a:gdLst/>
            <a:ahLst/>
            <a:cxnLst/>
            <a:rect l="l" t="t" r="r" b="b"/>
            <a:pathLst>
              <a:path w="18288000" h="18288000">
                <a:moveTo>
                  <a:pt x="0" y="18288000"/>
                </a:moveTo>
                <a:lnTo>
                  <a:pt x="18288000" y="18288000"/>
                </a:lnTo>
                <a:lnTo>
                  <a:pt x="18288000" y="0"/>
                </a:lnTo>
                <a:lnTo>
                  <a:pt x="0" y="0"/>
                </a:lnTo>
                <a:lnTo>
                  <a:pt x="0" y="1828800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r>
              <a:rPr lang="fr-FR" sz="1800" b="0" i="0" u="none" strike="noStrike" kern="1200" baseline="0">
                <a:solidFill>
                  <a:srgbClr val="F2F2F2"/>
                </a:solidFill>
                <a:latin typeface="Arial" panose="020B0604020202020204" pitchFamily="34" charset="0"/>
              </a:rPr>
              <a:t> →</a:t>
            </a:r>
            <a:endParaRPr lang="fr-FR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5748A08-E97D-F641-6FBD-ACC1D3A722CD}"/>
              </a:ext>
            </a:extLst>
          </p:cNvPr>
          <p:cNvSpPr txBox="1"/>
          <p:nvPr/>
        </p:nvSpPr>
        <p:spPr>
          <a:xfrm>
            <a:off x="228600" y="922719"/>
            <a:ext cx="72234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2.2.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r-FR" sz="3600" b="1" dirty="0">
                <a:solidFill>
                  <a:schemeClr val="bg1">
                    <a:lumMod val="95000"/>
                  </a:schemeClr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DataViz (Visualisations clés)</a:t>
            </a:r>
          </a:p>
        </p:txBody>
      </p:sp>
      <p:sp>
        <p:nvSpPr>
          <p:cNvPr id="5" name="ZoneTexte 9">
            <a:extLst>
              <a:ext uri="{FF2B5EF4-FFF2-40B4-BE49-F238E27FC236}">
                <a16:creationId xmlns:a16="http://schemas.microsoft.com/office/drawing/2014/main" id="{F82172B9-D2C6-F20F-0FFA-59AD50D03D1C}"/>
              </a:ext>
            </a:extLst>
          </p:cNvPr>
          <p:cNvSpPr txBox="1"/>
          <p:nvPr/>
        </p:nvSpPr>
        <p:spPr>
          <a:xfrm>
            <a:off x="516318" y="2107064"/>
            <a:ext cx="17221381" cy="82176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●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highlight>
                  <a:srgbClr val="FF00FF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Matrice de confusion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Elle donne une vision concrète des prédictions :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combien de jours de pluie sont correctement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détectés, combien sont ratés, et permet d’évaluer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performance du modèle en termes de classification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correcte ou incorrecte.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highlight>
                <a:srgbClr val="FF00FF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Description : La matrice de confusion indique le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nombre de prédictions correctes et incorrectes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pour chaque classe :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26360 : Vrais négatifs (pas de pluie correctement 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prédit)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1037 : Faux positifs (prédit pluie alors qu’il n’y avait pas de pluie)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2922 : Faux négatifs (pas prédit pluie alors qu’il y avait pluie)</a:t>
            </a: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     □ </a:t>
            </a:r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4878 : Vrais positifs (pluie correctement prédit)</a:t>
            </a:r>
          </a:p>
          <a:p>
            <a:endParaRPr lang="fr-FR" sz="2400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 matrice de confusion indique que le modèle prédit correctement la majorité des jours sans pluie, mais a plus de difficultés</a:t>
            </a:r>
          </a:p>
          <a:p>
            <a:r>
              <a:rPr lang="fr-F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 les jours de pluie, ce qui se traduit par un certain nombre de faux négatifs. Cela s’explique par un déséquilibre dans</a:t>
            </a:r>
          </a:p>
          <a:p>
            <a:r>
              <a:rPr lang="fr-FR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 jeu de données (plus de jours sans pluie). </a:t>
            </a:r>
            <a:endParaRPr lang="en-US" sz="24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sz="2400" dirty="0">
                <a:solidFill>
                  <a:schemeClr val="bg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</a:t>
            </a:r>
          </a:p>
        </p:txBody>
      </p:sp>
      <p:pic>
        <p:nvPicPr>
          <p:cNvPr id="8" name="Image 7" descr="Une image contenant texte, capture d’écran, logiciel, Icône d’ordinateur&#10;&#10;Le contenu généré par l’IA peut être incorrect.">
            <a:extLst>
              <a:ext uri="{FF2B5EF4-FFF2-40B4-BE49-F238E27FC236}">
                <a16:creationId xmlns:a16="http://schemas.microsoft.com/office/drawing/2014/main" id="{865C1962-0E84-25BB-E65C-F149D87BDD0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92623" y="2116981"/>
            <a:ext cx="9039066" cy="508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9007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</TotalTime>
  <Words>2401</Words>
  <Application>Microsoft Office PowerPoint</Application>
  <PresentationFormat>Personnalisé</PresentationFormat>
  <Paragraphs>328</Paragraphs>
  <Slides>17</Slides>
  <Notes>14</Notes>
  <HiddenSlides>0</HiddenSlides>
  <MMClips>0</MMClips>
  <ScaleCrop>false</ScaleCrop>
  <HeadingPairs>
    <vt:vector size="6" baseType="variant">
      <vt:variant>
        <vt:lpstr>Polices utilisées</vt:lpstr>
      </vt:variant>
      <vt:variant>
        <vt:i4>11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9" baseType="lpstr">
      <vt:lpstr>Aptos</vt:lpstr>
      <vt:lpstr>HK Modular</vt:lpstr>
      <vt:lpstr>Arial</vt:lpstr>
      <vt:lpstr>Aileron Bold</vt:lpstr>
      <vt:lpstr>Open Sauce</vt:lpstr>
      <vt:lpstr>Comic Sans MS</vt:lpstr>
      <vt:lpstr>Brush Script MT</vt:lpstr>
      <vt:lpstr>Calibri</vt:lpstr>
      <vt:lpstr>MV Boli</vt:lpstr>
      <vt:lpstr>Aileron</vt:lpstr>
      <vt:lpstr>Arial Unicode MS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Copy of Purple and Blue Futuristic 3D Digital Transformation Proposal Presentation</dc:title>
  <dc:creator>Christophe Levra</dc:creator>
  <cp:lastModifiedBy>Christophe Levra</cp:lastModifiedBy>
  <cp:revision>67</cp:revision>
  <dcterms:created xsi:type="dcterms:W3CDTF">2006-08-16T00:00:00Z</dcterms:created>
  <dcterms:modified xsi:type="dcterms:W3CDTF">2025-05-05T09:19:18Z</dcterms:modified>
  <dc:identifier>DAGmGqhfAeA</dc:identifier>
</cp:coreProperties>
</file>

<file path=docProps/thumbnail.jpeg>
</file>